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3" r:id="rId2"/>
    <p:sldId id="267" r:id="rId3"/>
    <p:sldId id="257" r:id="rId4"/>
    <p:sldId id="258" r:id="rId5"/>
    <p:sldId id="264" r:id="rId6"/>
    <p:sldId id="285" r:id="rId7"/>
    <p:sldId id="279" r:id="rId8"/>
    <p:sldId id="265" r:id="rId9"/>
    <p:sldId id="280" r:id="rId10"/>
    <p:sldId id="278" r:id="rId11"/>
    <p:sldId id="276" r:id="rId12"/>
    <p:sldId id="277" r:id="rId13"/>
    <p:sldId id="260" r:id="rId14"/>
    <p:sldId id="259" r:id="rId15"/>
    <p:sldId id="261" r:id="rId16"/>
    <p:sldId id="262" r:id="rId17"/>
    <p:sldId id="263" r:id="rId18"/>
    <p:sldId id="270" r:id="rId19"/>
    <p:sldId id="275" r:id="rId20"/>
    <p:sldId id="268" r:id="rId21"/>
    <p:sldId id="269" r:id="rId22"/>
    <p:sldId id="273" r:id="rId23"/>
    <p:sldId id="272" r:id="rId24"/>
    <p:sldId id="274" r:id="rId25"/>
    <p:sldId id="271" r:id="rId26"/>
    <p:sldId id="26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sfoaquitaine.com/galeries-photos/hybride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nhn.fr/fr/qu-est-ce-qu-un-parasite" TargetMode="External"/><Relationship Id="rId4" Type="http://schemas.openxmlformats.org/officeDocument/2006/relationships/hyperlink" Target="https://www.mnhn.fr/fr/arbr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967551" y="415990"/>
            <a:ext cx="10523320" cy="6276332"/>
            <a:chOff x="967551" y="415990"/>
            <a:chExt cx="10523320" cy="627633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343" y="415990"/>
              <a:ext cx="4291225" cy="2722022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967551" y="858707"/>
              <a:ext cx="10523320" cy="5833615"/>
              <a:chOff x="-698602" y="1262219"/>
              <a:chExt cx="15468306" cy="8574874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702" y="7874190"/>
                <a:ext cx="3797808" cy="1837944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8602" y="6836718"/>
                <a:ext cx="2990850" cy="3000375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0593" y="8150034"/>
                <a:ext cx="2476500" cy="15621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2273" y="5116047"/>
                <a:ext cx="2044819" cy="1770961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1262" y="1559778"/>
                <a:ext cx="2813510" cy="1976561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1328" y="4067006"/>
                <a:ext cx="2056303" cy="2186118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71283" y="1262219"/>
                <a:ext cx="2598421" cy="2590801"/>
              </a:xfrm>
              <a:prstGeom prst="rect">
                <a:avLst/>
              </a:prstGeom>
            </p:spPr>
          </p:pic>
        </p:grp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266" y="1061141"/>
              <a:ext cx="6591257" cy="437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96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7" y="940359"/>
            <a:ext cx="10893037" cy="46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57625" cy="6858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375" y="0"/>
              <a:ext cx="3857625" cy="6858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187" y="0"/>
              <a:ext cx="385762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0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47135" y="201297"/>
            <a:ext cx="11877209" cy="6549737"/>
            <a:chOff x="247135" y="201297"/>
            <a:chExt cx="11877209" cy="654973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35" y="201297"/>
              <a:ext cx="2914183" cy="3792523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118" y="1278925"/>
              <a:ext cx="4086226" cy="29718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37" y="201297"/>
              <a:ext cx="4633561" cy="6549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8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0378" y="94004"/>
            <a:ext cx="8812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Diversité florale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7828" y="1350236"/>
            <a:ext cx="90865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Dans la forme des  Plantes,</a:t>
            </a:r>
          </a:p>
          <a:p>
            <a:r>
              <a:rPr lang="fr-FR" sz="4000" dirty="0" smtClean="0"/>
              <a:t>                          des  Fleurs ,</a:t>
            </a:r>
          </a:p>
          <a:p>
            <a:r>
              <a:rPr lang="fr-FR" sz="4000" dirty="0" smtClean="0"/>
              <a:t>                          des  Feuilles .</a:t>
            </a:r>
          </a:p>
          <a:p>
            <a:r>
              <a:rPr lang="fr-FR" sz="4000" dirty="0" smtClean="0"/>
              <a:t>Dans la couleur des Fleurs .</a:t>
            </a:r>
          </a:p>
          <a:p>
            <a:r>
              <a:rPr lang="fr-FR" sz="4000" dirty="0" smtClean="0"/>
              <a:t>Dans la taille : de Géantes à Minuscules .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7043351" y="1124465"/>
            <a:ext cx="4571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Entre 32000et 35000 espèces .</a:t>
            </a:r>
          </a:p>
          <a:p>
            <a:r>
              <a:rPr lang="fr-FR" dirty="0" smtClean="0"/>
              <a:t>5 </a:t>
            </a:r>
            <a:r>
              <a:rPr lang="fr-FR" dirty="0" smtClean="0"/>
              <a:t>sous-familles ……………</a:t>
            </a:r>
          </a:p>
          <a:p>
            <a:r>
              <a:rPr lang="fr-FR" dirty="0"/>
              <a:t> </a:t>
            </a:r>
            <a:r>
              <a:rPr lang="fr-FR" dirty="0" smtClean="0"/>
              <a:t>divisées en </a:t>
            </a:r>
            <a:r>
              <a:rPr lang="fr-FR" dirty="0" smtClean="0"/>
              <a:t>22 </a:t>
            </a:r>
            <a:r>
              <a:rPr lang="fr-FR" dirty="0" smtClean="0"/>
              <a:t>tribus………….</a:t>
            </a:r>
          </a:p>
          <a:p>
            <a:r>
              <a:rPr lang="fr-FR" dirty="0"/>
              <a:t> </a:t>
            </a:r>
            <a:r>
              <a:rPr lang="fr-FR" dirty="0" smtClean="0"/>
              <a:t>sous-divisées en </a:t>
            </a:r>
            <a:r>
              <a:rPr lang="fr-FR" dirty="0" smtClean="0"/>
              <a:t>35 </a:t>
            </a:r>
            <a:r>
              <a:rPr lang="fr-FR" dirty="0" smtClean="0"/>
              <a:t>sous-tribus</a:t>
            </a:r>
            <a:r>
              <a:rPr lang="fr-FR" sz="2400" b="1" dirty="0" smtClean="0"/>
              <a:t>…………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68" y="2456151"/>
            <a:ext cx="25050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341264" y="-167525"/>
            <a:ext cx="7667285" cy="4380602"/>
            <a:chOff x="-142473" y="80282"/>
            <a:chExt cx="6526495" cy="320148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2473" y="80282"/>
              <a:ext cx="6526495" cy="3201483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687736" y="486561"/>
              <a:ext cx="696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68°N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427677" y="2457974"/>
              <a:ext cx="822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56°s</a:t>
              </a:r>
              <a:r>
                <a:rPr lang="fr-FR" dirty="0" smtClean="0"/>
                <a:t>55</a:t>
              </a:r>
              <a:endParaRPr lang="fr-FR" dirty="0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07" y="3873594"/>
            <a:ext cx="4722223" cy="28333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" y="299493"/>
            <a:ext cx="7650760" cy="3446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1263"/>
            <a:ext cx="10431379" cy="84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95977" y="3410751"/>
            <a:ext cx="10431379" cy="84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3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3" y="240717"/>
            <a:ext cx="2939662" cy="26450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43" y="331584"/>
            <a:ext cx="2378060" cy="23780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54" y="431639"/>
            <a:ext cx="2662600" cy="41571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65" y="3745947"/>
            <a:ext cx="3695088" cy="25699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43" y="2642532"/>
            <a:ext cx="3026329" cy="40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" y="197199"/>
            <a:ext cx="3235798" cy="19923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6" y="2900187"/>
            <a:ext cx="2629686" cy="35107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214" y="570118"/>
            <a:ext cx="3048000" cy="5715000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7357145" y="721453"/>
            <a:ext cx="3095538" cy="100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7482980" y="6031684"/>
            <a:ext cx="3120704" cy="253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ouble flèche verticale 6"/>
          <p:cNvSpPr/>
          <p:nvPr/>
        </p:nvSpPr>
        <p:spPr>
          <a:xfrm>
            <a:off x="7482980" y="964734"/>
            <a:ext cx="201336" cy="50669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684316" y="3187817"/>
            <a:ext cx="838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30 cm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72" y="936952"/>
            <a:ext cx="3697694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8" y="302703"/>
            <a:ext cx="2819400" cy="304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6" y="3712609"/>
            <a:ext cx="3212022" cy="28191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53" y="434568"/>
            <a:ext cx="3222945" cy="25654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19" y="302703"/>
            <a:ext cx="2182098" cy="36242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19" y="3350703"/>
            <a:ext cx="2337208" cy="306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508129" y="381296"/>
            <a:ext cx="8314984" cy="6219658"/>
            <a:chOff x="3616413" y="441454"/>
            <a:chExt cx="8314984" cy="621965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61" y="441454"/>
              <a:ext cx="4838700" cy="61595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8152" y="4422670"/>
              <a:ext cx="2173245" cy="223844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16413" y="2967335"/>
              <a:ext cx="51568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1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Et chez nous ???</a:t>
              </a:r>
              <a:endParaRPr lang="fr-F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6" y="5481733"/>
            <a:ext cx="1391121" cy="12048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7" y="381296"/>
            <a:ext cx="2583706" cy="12503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61" y="381295"/>
            <a:ext cx="2583706" cy="12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980264"/>
            <a:ext cx="12192000" cy="4876348"/>
            <a:chOff x="0" y="980264"/>
            <a:chExt cx="12192000" cy="487634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0264"/>
              <a:ext cx="10058400" cy="487634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55" y="1569308"/>
              <a:ext cx="5108645" cy="329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6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4336" y="535117"/>
            <a:ext cx="105138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0" b="1" dirty="0">
                <a:solidFill>
                  <a:srgbClr val="FF0000"/>
                </a:solidFill>
              </a:rPr>
              <a:t>les orchidées</a:t>
            </a:r>
            <a:endParaRPr lang="fr-FR" sz="16000" dirty="0"/>
          </a:p>
        </p:txBody>
      </p:sp>
    </p:spTree>
    <p:extLst>
      <p:ext uri="{BB962C8B-B14F-4D97-AF65-F5344CB8AC3E}">
        <p14:creationId xmlns:p14="http://schemas.microsoft.com/office/powerpoint/2010/main" val="24621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66607" y="210065"/>
            <a:ext cx="10923189" cy="6222521"/>
            <a:chOff x="266607" y="210065"/>
            <a:chExt cx="10923189" cy="6222521"/>
          </a:xfrm>
        </p:grpSpPr>
        <p:sp>
          <p:nvSpPr>
            <p:cNvPr id="3" name="ZoneTexte 2"/>
            <p:cNvSpPr txBox="1"/>
            <p:nvPr/>
          </p:nvSpPr>
          <p:spPr>
            <a:xfrm>
              <a:off x="877330" y="210065"/>
              <a:ext cx="100336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  </a:t>
              </a:r>
            </a:p>
            <a:p>
              <a:r>
                <a:rPr lang="fr-FR" dirty="0"/>
                <a:t>         Il y a prés de 30.000 espèces (taxons) d'orchidées dans le monde - 170 de ces taxons sont présents en France. </a:t>
              </a:r>
            </a:p>
            <a:p>
              <a:r>
                <a:rPr lang="fr-FR" dirty="0"/>
                <a:t>Près de 72 taxons poussent en Aquitaine, répartis en 17 genres. 38 </a:t>
              </a:r>
              <a:r>
                <a:rPr lang="fr-FR" b="1" dirty="0">
                  <a:hlinkClick r:id="rId2"/>
                </a:rPr>
                <a:t>hybrides</a:t>
              </a:r>
              <a:r>
                <a:rPr lang="fr-FR" b="1" dirty="0"/>
                <a:t> </a:t>
              </a:r>
              <a:r>
                <a:rPr lang="fr-FR" dirty="0"/>
                <a:t>ont également été recensés sur les cinq départements aquitains. </a:t>
              </a:r>
              <a:endParaRPr lang="fr-FR" dirty="0">
                <a:effectLst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07" y="1826231"/>
              <a:ext cx="5010849" cy="360095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228" y="1999225"/>
              <a:ext cx="4739568" cy="4433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2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79432" y="232549"/>
            <a:ext cx="11743807" cy="6355832"/>
            <a:chOff x="179432" y="232549"/>
            <a:chExt cx="11743807" cy="635583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2" y="232549"/>
              <a:ext cx="8889573" cy="2955494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683" y="3731741"/>
              <a:ext cx="8614556" cy="2856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1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57301" y="190715"/>
            <a:ext cx="11742909" cy="6486994"/>
            <a:chOff x="257301" y="190715"/>
            <a:chExt cx="11742909" cy="648699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821" y="190715"/>
              <a:ext cx="9091389" cy="3034399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01" y="3669957"/>
              <a:ext cx="9200878" cy="3007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2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790010" cy="386766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522" y="2801115"/>
              <a:ext cx="6121478" cy="4056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3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12080909" cy="6858000"/>
            <a:chOff x="0" y="0"/>
            <a:chExt cx="12080909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099" y="0"/>
              <a:ext cx="6012810" cy="399800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80495"/>
              <a:ext cx="6068099" cy="4077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2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95263" cy="3917092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898" y="2607276"/>
              <a:ext cx="6305102" cy="4250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1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3188" y="914401"/>
            <a:ext cx="831609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FIN </a:t>
            </a:r>
            <a:endParaRPr lang="fr-FR" sz="1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7401697" y="5350476"/>
            <a:ext cx="33981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JnB 2023</a:t>
            </a:r>
            <a:endParaRPr lang="fr-F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8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4586" y="82667"/>
            <a:ext cx="9609589" cy="3117908"/>
            <a:chOff x="247475" y="175936"/>
            <a:chExt cx="9609589" cy="311790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5" y="175936"/>
              <a:ext cx="4676862" cy="311790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533" y="175936"/>
              <a:ext cx="3900531" cy="2925398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31" y="3540154"/>
            <a:ext cx="4893859" cy="28610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50" y="3683117"/>
            <a:ext cx="2628900" cy="17430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1728" y="5754848"/>
            <a:ext cx="647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mots échangés entre amis au même cœur sont aussi exquis que l’arôme du </a:t>
            </a:r>
            <a:r>
              <a:rPr lang="fr-FR" dirty="0" err="1" smtClean="0"/>
              <a:t>lan</a:t>
            </a:r>
            <a:endParaRPr lang="fr-FR" dirty="0"/>
          </a:p>
        </p:txBody>
      </p:sp>
      <p:sp>
        <p:nvSpPr>
          <p:cNvPr id="8" name="Flèche gauche 7"/>
          <p:cNvSpPr/>
          <p:nvPr/>
        </p:nvSpPr>
        <p:spPr>
          <a:xfrm>
            <a:off x="5301841" y="4301543"/>
            <a:ext cx="2021747" cy="1174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3078760" y="5531797"/>
            <a:ext cx="83890" cy="2230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6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3" y="228775"/>
            <a:ext cx="3200400" cy="49911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67994" y="553674"/>
            <a:ext cx="699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/>
              <a:t>Orkys</a:t>
            </a:r>
            <a:r>
              <a:rPr lang="fr-FR" sz="3600" b="1" dirty="0" smtClean="0"/>
              <a:t> =ORCHIS </a:t>
            </a:r>
            <a:endParaRPr lang="fr-FR" sz="36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70" y="1644241"/>
            <a:ext cx="3042830" cy="49476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38" y="2131279"/>
            <a:ext cx="3817398" cy="39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41" y="296562"/>
            <a:ext cx="7843362" cy="6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725551" y="2208628"/>
            <a:ext cx="6246056" cy="4034596"/>
            <a:chOff x="699837" y="0"/>
            <a:chExt cx="10032330" cy="684813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37" y="1540042"/>
              <a:ext cx="3886200" cy="41148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474" y="0"/>
              <a:ext cx="5788693" cy="684813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83721" y="238202"/>
            <a:ext cx="581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Quelques chiffres</a:t>
            </a:r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8474" y="1336431"/>
            <a:ext cx="5219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Environ 34000 espèces , 850 genres ,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35 sous- tribus , 22 tribus , 5 sous familles .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Environ 160 espèces en France métropolitaine ,</a:t>
            </a:r>
          </a:p>
          <a:p>
            <a:r>
              <a:rPr lang="fr-FR" dirty="0"/>
              <a:t> </a:t>
            </a:r>
            <a:r>
              <a:rPr lang="fr-FR" dirty="0" smtClean="0"/>
              <a:t> dont 50% en Corse.</a:t>
            </a:r>
          </a:p>
          <a:p>
            <a:endParaRPr lang="fr-FR" dirty="0" smtClean="0"/>
          </a:p>
          <a:p>
            <a:r>
              <a:rPr lang="fr-FR" dirty="0" smtClean="0"/>
              <a:t>Environ 1000 espèces en Outre-mer .</a:t>
            </a:r>
          </a:p>
          <a:p>
            <a:endParaRPr lang="fr-FR" dirty="0"/>
          </a:p>
          <a:p>
            <a:r>
              <a:rPr lang="fr-FR" dirty="0" smtClean="0"/>
              <a:t>95 % sont épiphytes , et vivent dans les régions tropicales et subtropicales 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6948" y="5306749"/>
            <a:ext cx="552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majorité des espèces tropicales et subtropicales, sont attachées par des </a:t>
            </a:r>
            <a:r>
              <a:rPr lang="fr-FR" b="1" dirty="0"/>
              <a:t>racines aériennes</a:t>
            </a:r>
            <a:r>
              <a:rPr lang="fr-FR" dirty="0"/>
              <a:t> sur les troncs et branches d'</a:t>
            </a:r>
            <a:r>
              <a:rPr lang="fr-FR" dirty="0">
                <a:solidFill>
                  <a:schemeClr val="accent6"/>
                </a:solidFill>
                <a:hlinkClick r:id="rId4"/>
              </a:rPr>
              <a:t>arbres</a:t>
            </a:r>
            <a:r>
              <a:rPr lang="fr-FR" dirty="0"/>
              <a:t> ou sur d’autres végétaux. Ce ne sont </a:t>
            </a:r>
            <a:r>
              <a:rPr lang="fr-FR" b="1" dirty="0"/>
              <a:t>pas des </a:t>
            </a:r>
            <a:r>
              <a:rPr lang="fr-FR" b="1" dirty="0">
                <a:hlinkClick r:id="rId5"/>
              </a:rPr>
              <a:t>parasites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19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02795" y="36096"/>
            <a:ext cx="11281862" cy="6768653"/>
            <a:chOff x="302795" y="36096"/>
            <a:chExt cx="11281862" cy="676865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5" y="1567112"/>
              <a:ext cx="6900110" cy="345005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368" y="36096"/>
              <a:ext cx="3824289" cy="6768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4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46" y="728285"/>
            <a:ext cx="8649907" cy="540142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08821" y="1556952"/>
            <a:ext cx="133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2"/>
                </a:solidFill>
              </a:rPr>
              <a:t>éperon</a:t>
            </a:r>
            <a:endParaRPr lang="fr-FR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13322" y="1060032"/>
            <a:ext cx="11369358" cy="4766674"/>
            <a:chOff x="313322" y="1060032"/>
            <a:chExt cx="11369358" cy="476667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22" y="1060032"/>
              <a:ext cx="5606704" cy="4751221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414" y="1060032"/>
              <a:ext cx="4292266" cy="4766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2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Céleste</Template>
  <TotalTime>305</TotalTime>
  <Words>169</Words>
  <Application>Microsoft Office PowerPoint</Application>
  <PresentationFormat>Grand écran</PresentationFormat>
  <Paragraphs>43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Céleste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orchidées……………..</dc:title>
  <dc:creator>Msi</dc:creator>
  <cp:lastModifiedBy>Msi</cp:lastModifiedBy>
  <cp:revision>30</cp:revision>
  <dcterms:created xsi:type="dcterms:W3CDTF">2018-10-13T15:23:22Z</dcterms:created>
  <dcterms:modified xsi:type="dcterms:W3CDTF">2025-10-30T08:50:05Z</dcterms:modified>
</cp:coreProperties>
</file>